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159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1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7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08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56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09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43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760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48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20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89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FF65-99C8-4185-BA57-DB66EE5ED5AD}" type="datetimeFigureOut">
              <a:rPr lang="nl-NL" smtClean="0"/>
              <a:t>25-3-2017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17D2-01BC-4439-BD49-0203B5DA00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64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ep 38"/>
          <p:cNvGrpSpPr/>
          <p:nvPr/>
        </p:nvGrpSpPr>
        <p:grpSpPr>
          <a:xfrm>
            <a:off x="2408805" y="2200401"/>
            <a:ext cx="4326390" cy="2457199"/>
            <a:chOff x="2434841" y="2182044"/>
            <a:chExt cx="4326390" cy="2457199"/>
          </a:xfrm>
        </p:grpSpPr>
        <p:sp>
          <p:nvSpPr>
            <p:cNvPr id="4" name="Gelijkbenige driehoek 3"/>
            <p:cNvSpPr/>
            <p:nvPr/>
          </p:nvSpPr>
          <p:spPr>
            <a:xfrm>
              <a:off x="2518399" y="2193264"/>
              <a:ext cx="1314000" cy="1809593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900"/>
            </a:p>
          </p:txBody>
        </p:sp>
        <p:sp>
          <p:nvSpPr>
            <p:cNvPr id="5" name="Gelijkbenige driehoek 4"/>
            <p:cNvSpPr/>
            <p:nvPr/>
          </p:nvSpPr>
          <p:spPr>
            <a:xfrm>
              <a:off x="3948390" y="2184216"/>
              <a:ext cx="1314000" cy="1820813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900"/>
            </a:p>
          </p:txBody>
        </p:sp>
        <p:sp>
          <p:nvSpPr>
            <p:cNvPr id="6" name="Rechthoek 5"/>
            <p:cNvSpPr/>
            <p:nvPr/>
          </p:nvSpPr>
          <p:spPr>
            <a:xfrm>
              <a:off x="2769874" y="3826643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Onthouden</a:t>
              </a:r>
            </a:p>
          </p:txBody>
        </p:sp>
        <p:sp>
          <p:nvSpPr>
            <p:cNvPr id="7" name="Rechthoek 6"/>
            <p:cNvSpPr/>
            <p:nvPr/>
          </p:nvSpPr>
          <p:spPr>
            <a:xfrm>
              <a:off x="2768461" y="3638912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Begrijpen</a:t>
              </a:r>
            </a:p>
          </p:txBody>
        </p:sp>
        <p:sp>
          <p:nvSpPr>
            <p:cNvPr id="8" name="Rechthoek 7"/>
            <p:cNvSpPr/>
            <p:nvPr/>
          </p:nvSpPr>
          <p:spPr>
            <a:xfrm>
              <a:off x="2763959" y="3454149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Toepassen</a:t>
              </a:r>
            </a:p>
          </p:txBody>
        </p:sp>
        <p:sp>
          <p:nvSpPr>
            <p:cNvPr id="9" name="Rechthoek 8"/>
            <p:cNvSpPr/>
            <p:nvPr/>
          </p:nvSpPr>
          <p:spPr>
            <a:xfrm>
              <a:off x="2763664" y="3271155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Analyseren</a:t>
              </a:r>
            </a:p>
          </p:txBody>
        </p:sp>
        <p:sp>
          <p:nvSpPr>
            <p:cNvPr id="10" name="Rechthoek 9"/>
            <p:cNvSpPr/>
            <p:nvPr/>
          </p:nvSpPr>
          <p:spPr>
            <a:xfrm>
              <a:off x="2770035" y="3095414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Evalueren</a:t>
              </a: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2763664" y="2912946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Creëren</a:t>
              </a:r>
            </a:p>
          </p:txBody>
        </p:sp>
        <p:sp>
          <p:nvSpPr>
            <p:cNvPr id="12" name="Rechthoek 11"/>
            <p:cNvSpPr/>
            <p:nvPr/>
          </p:nvSpPr>
          <p:spPr>
            <a:xfrm>
              <a:off x="4197891" y="3823607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Ontvangen</a:t>
              </a:r>
            </a:p>
          </p:txBody>
        </p:sp>
        <p:sp>
          <p:nvSpPr>
            <p:cNvPr id="13" name="Rechthoek 12"/>
            <p:cNvSpPr/>
            <p:nvPr/>
          </p:nvSpPr>
          <p:spPr>
            <a:xfrm>
              <a:off x="4195292" y="3643206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Reageren</a:t>
              </a:r>
            </a:p>
          </p:txBody>
        </p:sp>
        <p:sp>
          <p:nvSpPr>
            <p:cNvPr id="14" name="Rechthoek 13"/>
            <p:cNvSpPr/>
            <p:nvPr/>
          </p:nvSpPr>
          <p:spPr>
            <a:xfrm>
              <a:off x="4195433" y="3461330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Waarderen</a:t>
              </a:r>
            </a:p>
          </p:txBody>
        </p:sp>
        <p:sp>
          <p:nvSpPr>
            <p:cNvPr id="15" name="Rechthoek 14"/>
            <p:cNvSpPr/>
            <p:nvPr/>
          </p:nvSpPr>
          <p:spPr>
            <a:xfrm>
              <a:off x="4197891" y="3285730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Organiseren</a:t>
              </a:r>
            </a:p>
          </p:txBody>
        </p:sp>
        <p:sp>
          <p:nvSpPr>
            <p:cNvPr id="16" name="Rechthoek 15"/>
            <p:cNvSpPr/>
            <p:nvPr/>
          </p:nvSpPr>
          <p:spPr>
            <a:xfrm>
              <a:off x="4147803" y="3102641"/>
              <a:ext cx="923438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Karakteriseren</a:t>
              </a:r>
            </a:p>
          </p:txBody>
        </p:sp>
        <p:cxnSp>
          <p:nvCxnSpPr>
            <p:cNvPr id="17" name="Rechte verbindingslijn 16"/>
            <p:cNvCxnSpPr/>
            <p:nvPr/>
          </p:nvCxnSpPr>
          <p:spPr>
            <a:xfrm>
              <a:off x="2587517" y="3823314"/>
              <a:ext cx="1170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 flipV="1">
              <a:off x="2648568" y="3638647"/>
              <a:ext cx="1044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2712741" y="3461330"/>
              <a:ext cx="91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2779416" y="3282641"/>
              <a:ext cx="792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2850850" y="3102641"/>
              <a:ext cx="64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hthoek 21"/>
            <p:cNvSpPr/>
            <p:nvPr/>
          </p:nvSpPr>
          <p:spPr>
            <a:xfrm>
              <a:off x="5323919" y="4073621"/>
              <a:ext cx="1437312" cy="42697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Psychomotorische taxonomie</a:t>
              </a:r>
            </a:p>
            <a:p>
              <a:pPr algn="ctr"/>
              <a:endParaRPr lang="nl-NL" sz="9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(Dave, 1970)</a:t>
              </a:r>
            </a:p>
          </p:txBody>
        </p:sp>
        <p:sp>
          <p:nvSpPr>
            <p:cNvPr id="23" name="Rechthoek 22"/>
            <p:cNvSpPr/>
            <p:nvPr/>
          </p:nvSpPr>
          <p:spPr>
            <a:xfrm>
              <a:off x="3914185" y="4073620"/>
              <a:ext cx="1383200" cy="565623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Affectieve taxonomie</a:t>
              </a:r>
            </a:p>
            <a:p>
              <a:pPr algn="ctr"/>
              <a:endParaRPr lang="nl-NL" sz="9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(Krathwohl, Bloom &amp; Masia, 1964)</a:t>
              </a:r>
            </a:p>
          </p:txBody>
        </p:sp>
        <p:sp>
          <p:nvSpPr>
            <p:cNvPr id="24" name="Rechthoek 23"/>
            <p:cNvSpPr/>
            <p:nvPr/>
          </p:nvSpPr>
          <p:spPr>
            <a:xfrm>
              <a:off x="2434841" y="4073621"/>
              <a:ext cx="1427774" cy="474404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Cognitieve taxonomie</a:t>
              </a:r>
            </a:p>
            <a:p>
              <a:pPr algn="ctr"/>
              <a:endParaRPr lang="nl-NL" sz="9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(Bloom 1956, Anderson &amp; Krathwohl, 2001)</a:t>
              </a:r>
            </a:p>
          </p:txBody>
        </p:sp>
        <p:cxnSp>
          <p:nvCxnSpPr>
            <p:cNvPr id="25" name="Rechte verbindingslijn 24"/>
            <p:cNvCxnSpPr/>
            <p:nvPr/>
          </p:nvCxnSpPr>
          <p:spPr>
            <a:xfrm>
              <a:off x="4016479" y="3823314"/>
              <a:ext cx="118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 flipV="1">
              <a:off x="4087056" y="3638647"/>
              <a:ext cx="1044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4151225" y="3461330"/>
              <a:ext cx="91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4213141" y="3282641"/>
              <a:ext cx="792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Gelijkbenige driehoek 28"/>
            <p:cNvSpPr/>
            <p:nvPr/>
          </p:nvSpPr>
          <p:spPr>
            <a:xfrm>
              <a:off x="5385667" y="2182044"/>
              <a:ext cx="1314000" cy="1820813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900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5635168" y="3821435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Imiteren</a:t>
              </a:r>
            </a:p>
          </p:txBody>
        </p:sp>
        <p:sp>
          <p:nvSpPr>
            <p:cNvPr id="31" name="Rechthoek 30"/>
            <p:cNvSpPr/>
            <p:nvPr/>
          </p:nvSpPr>
          <p:spPr>
            <a:xfrm>
              <a:off x="5632569" y="3641034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Oefenen</a:t>
              </a:r>
            </a:p>
          </p:txBody>
        </p:sp>
        <p:sp>
          <p:nvSpPr>
            <p:cNvPr id="32" name="Rechthoek 31"/>
            <p:cNvSpPr/>
            <p:nvPr/>
          </p:nvSpPr>
          <p:spPr>
            <a:xfrm>
              <a:off x="5632710" y="3459158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Verfijnen</a:t>
              </a:r>
            </a:p>
          </p:txBody>
        </p:sp>
        <p:sp>
          <p:nvSpPr>
            <p:cNvPr id="33" name="Rechthoek 32"/>
            <p:cNvSpPr/>
            <p:nvPr/>
          </p:nvSpPr>
          <p:spPr>
            <a:xfrm>
              <a:off x="5635168" y="3283558"/>
              <a:ext cx="828000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Combineren</a:t>
              </a:r>
            </a:p>
          </p:txBody>
        </p:sp>
        <p:sp>
          <p:nvSpPr>
            <p:cNvPr id="34" name="Rechthoek 33"/>
            <p:cNvSpPr/>
            <p:nvPr/>
          </p:nvSpPr>
          <p:spPr>
            <a:xfrm>
              <a:off x="5585080" y="3100469"/>
              <a:ext cx="923438" cy="18000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9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Automatiseren</a:t>
              </a:r>
            </a:p>
          </p:txBody>
        </p:sp>
        <p:cxnSp>
          <p:nvCxnSpPr>
            <p:cNvPr id="35" name="Rechte verbindingslijn 34"/>
            <p:cNvCxnSpPr/>
            <p:nvPr/>
          </p:nvCxnSpPr>
          <p:spPr>
            <a:xfrm>
              <a:off x="5453756" y="3821142"/>
              <a:ext cx="118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/>
            <p:cNvCxnSpPr/>
            <p:nvPr/>
          </p:nvCxnSpPr>
          <p:spPr>
            <a:xfrm flipV="1">
              <a:off x="5524333" y="3636475"/>
              <a:ext cx="1044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/>
            <p:cNvCxnSpPr/>
            <p:nvPr/>
          </p:nvCxnSpPr>
          <p:spPr>
            <a:xfrm>
              <a:off x="5590518" y="3459158"/>
              <a:ext cx="918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/>
            <p:cNvCxnSpPr/>
            <p:nvPr/>
          </p:nvCxnSpPr>
          <p:spPr>
            <a:xfrm>
              <a:off x="5650418" y="3280469"/>
              <a:ext cx="792000" cy="0"/>
            </a:xfrm>
            <a:prstGeom prst="line">
              <a:avLst/>
            </a:prstGeom>
            <a:ln w="12700">
              <a:solidFill>
                <a:srgbClr val="9B111E"/>
              </a:solidFill>
            </a:ln>
            <a:effectLst>
              <a:outerShdw blurRad="76200" dist="25400" dir="5400000" algn="t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ep 46"/>
          <p:cNvGrpSpPr/>
          <p:nvPr/>
        </p:nvGrpSpPr>
        <p:grpSpPr>
          <a:xfrm>
            <a:off x="81919" y="185745"/>
            <a:ext cx="1854034" cy="524099"/>
            <a:chOff x="81919" y="185745"/>
            <a:chExt cx="1854034" cy="524099"/>
          </a:xfrm>
        </p:grpSpPr>
        <p:grpSp>
          <p:nvGrpSpPr>
            <p:cNvPr id="48" name="Groep 47"/>
            <p:cNvGrpSpPr>
              <a:grpSpLocks noChangeAspect="1"/>
            </p:cNvGrpSpPr>
            <p:nvPr/>
          </p:nvGrpSpPr>
          <p:grpSpPr>
            <a:xfrm>
              <a:off x="183038" y="185745"/>
              <a:ext cx="1637023" cy="297431"/>
              <a:chOff x="2922351" y="936294"/>
              <a:chExt cx="6809914" cy="1237292"/>
            </a:xfrm>
          </p:grpSpPr>
          <p:pic>
            <p:nvPicPr>
              <p:cNvPr id="50" name="Afbeelding 4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44334" y="936296"/>
                <a:ext cx="4187931" cy="1237290"/>
              </a:xfrm>
              <a:prstGeom prst="rect">
                <a:avLst/>
              </a:prstGeom>
            </p:spPr>
          </p:pic>
          <p:pic>
            <p:nvPicPr>
              <p:cNvPr id="51" name="Afbeelding 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2351" y="936294"/>
                <a:ext cx="2660763" cy="1237291"/>
              </a:xfrm>
              <a:prstGeom prst="rect">
                <a:avLst/>
              </a:prstGeom>
            </p:spPr>
          </p:pic>
        </p:grpSp>
        <p:sp>
          <p:nvSpPr>
            <p:cNvPr id="49" name="Tekstvak 48"/>
            <p:cNvSpPr txBox="1"/>
            <p:nvPr/>
          </p:nvSpPr>
          <p:spPr>
            <a:xfrm>
              <a:off x="81919" y="494400"/>
              <a:ext cx="18540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www.</a:t>
              </a:r>
              <a:r>
                <a:rPr lang="nl-NL" sz="800" spc="8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toetsen-beoordelen</a:t>
              </a:r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.nl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5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ep 42"/>
          <p:cNvGrpSpPr/>
          <p:nvPr/>
        </p:nvGrpSpPr>
        <p:grpSpPr>
          <a:xfrm>
            <a:off x="1306729" y="163729"/>
            <a:ext cx="6530543" cy="6530543"/>
            <a:chOff x="2823977" y="272740"/>
            <a:chExt cx="6530543" cy="6530543"/>
          </a:xfrm>
        </p:grpSpPr>
        <p:sp>
          <p:nvSpPr>
            <p:cNvPr id="4" name="Ovaal 3"/>
            <p:cNvSpPr>
              <a:spLocks noChangeAspect="1"/>
            </p:cNvSpPr>
            <p:nvPr/>
          </p:nvSpPr>
          <p:spPr>
            <a:xfrm>
              <a:off x="2823977" y="272740"/>
              <a:ext cx="6530543" cy="6530543"/>
            </a:xfrm>
            <a:prstGeom prst="ellips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Zeshoek 4"/>
            <p:cNvSpPr>
              <a:spLocks noChangeAspect="1"/>
            </p:cNvSpPr>
            <p:nvPr/>
          </p:nvSpPr>
          <p:spPr>
            <a:xfrm>
              <a:off x="5166383" y="2763790"/>
              <a:ext cx="1840826" cy="1592315"/>
            </a:xfrm>
            <a:prstGeom prst="hexagon">
              <a:avLst>
                <a:gd name="adj" fmla="val 29068"/>
                <a:gd name="vf" fmla="val 115470"/>
              </a:avLst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6" name="Gelijkbenige driehoek 5"/>
            <p:cNvSpPr>
              <a:spLocks noChangeAspect="1"/>
            </p:cNvSpPr>
            <p:nvPr/>
          </p:nvSpPr>
          <p:spPr>
            <a:xfrm>
              <a:off x="5630780" y="1981597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Gelijkbenige driehoek 6"/>
            <p:cNvSpPr>
              <a:spLocks noChangeAspect="1"/>
            </p:cNvSpPr>
            <p:nvPr/>
          </p:nvSpPr>
          <p:spPr>
            <a:xfrm flipV="1">
              <a:off x="5627236" y="4320123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Gelijkbenige driehoek 7"/>
            <p:cNvSpPr>
              <a:spLocks noChangeAspect="1"/>
            </p:cNvSpPr>
            <p:nvPr/>
          </p:nvSpPr>
          <p:spPr>
            <a:xfrm rot="3604274">
              <a:off x="6642328" y="2564565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Gelijkbenige driehoek 8"/>
            <p:cNvSpPr>
              <a:spLocks noChangeAspect="1"/>
            </p:cNvSpPr>
            <p:nvPr/>
          </p:nvSpPr>
          <p:spPr>
            <a:xfrm rot="14404274">
              <a:off x="6418840" y="3737623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Gelijkbenige driehoek 9"/>
            <p:cNvSpPr>
              <a:spLocks noChangeAspect="1"/>
            </p:cNvSpPr>
            <p:nvPr/>
          </p:nvSpPr>
          <p:spPr>
            <a:xfrm rot="14404274">
              <a:off x="4619075" y="3735432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Gelijkbenige driehoek 10"/>
            <p:cNvSpPr>
              <a:spLocks noChangeAspect="1"/>
            </p:cNvSpPr>
            <p:nvPr/>
          </p:nvSpPr>
          <p:spPr>
            <a:xfrm rot="7195726" flipV="1">
              <a:off x="4618090" y="2566390"/>
              <a:ext cx="900000" cy="7785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5592063" y="2565120"/>
              <a:ext cx="995714" cy="25193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05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Onthouden</a:t>
              </a:r>
            </a:p>
          </p:txBody>
        </p:sp>
        <p:sp>
          <p:nvSpPr>
            <p:cNvPr id="13" name="Rechthoek 12"/>
            <p:cNvSpPr/>
            <p:nvPr/>
          </p:nvSpPr>
          <p:spPr>
            <a:xfrm rot="3576680">
              <a:off x="6406066" y="2983648"/>
              <a:ext cx="839337" cy="25363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Begrijpen</a:t>
              </a:r>
            </a:p>
          </p:txBody>
        </p:sp>
        <p:sp>
          <p:nvSpPr>
            <p:cNvPr id="14" name="Rechthoek 13"/>
            <p:cNvSpPr/>
            <p:nvPr/>
          </p:nvSpPr>
          <p:spPr>
            <a:xfrm rot="18009236">
              <a:off x="6284364" y="3842333"/>
              <a:ext cx="1058921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Toepassen</a:t>
              </a:r>
            </a:p>
          </p:txBody>
        </p:sp>
        <p:sp>
          <p:nvSpPr>
            <p:cNvPr id="15" name="Rechthoek 14"/>
            <p:cNvSpPr/>
            <p:nvPr/>
          </p:nvSpPr>
          <p:spPr>
            <a:xfrm>
              <a:off x="5672074" y="4269983"/>
              <a:ext cx="839337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Analyseren</a:t>
              </a:r>
            </a:p>
          </p:txBody>
        </p:sp>
        <p:sp>
          <p:nvSpPr>
            <p:cNvPr id="16" name="Rechthoek 15"/>
            <p:cNvSpPr/>
            <p:nvPr/>
          </p:nvSpPr>
          <p:spPr>
            <a:xfrm rot="3610027">
              <a:off x="4937615" y="3861634"/>
              <a:ext cx="839337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Evalueren</a:t>
              </a:r>
            </a:p>
          </p:txBody>
        </p:sp>
        <p:sp>
          <p:nvSpPr>
            <p:cNvPr id="17" name="Rechthoek 16"/>
            <p:cNvSpPr/>
            <p:nvPr/>
          </p:nvSpPr>
          <p:spPr>
            <a:xfrm rot="18022099">
              <a:off x="4923535" y="2995294"/>
              <a:ext cx="839337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Creëren</a:t>
              </a:r>
            </a:p>
          </p:txBody>
        </p:sp>
        <p:cxnSp>
          <p:nvCxnSpPr>
            <p:cNvPr id="18" name="Rechte verbindingslijn 17"/>
            <p:cNvCxnSpPr/>
            <p:nvPr/>
          </p:nvCxnSpPr>
          <p:spPr>
            <a:xfrm>
              <a:off x="2823977" y="3532402"/>
              <a:ext cx="2357925" cy="0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>
              <a:endCxn id="6" idx="2"/>
            </p:cNvCxnSpPr>
            <p:nvPr/>
          </p:nvCxnSpPr>
          <p:spPr>
            <a:xfrm>
              <a:off x="4489162" y="703769"/>
              <a:ext cx="1141618" cy="2056328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>
              <a:endCxn id="7" idx="2"/>
            </p:cNvCxnSpPr>
            <p:nvPr/>
          </p:nvCxnSpPr>
          <p:spPr>
            <a:xfrm flipV="1">
              <a:off x="4457672" y="4320123"/>
              <a:ext cx="1169564" cy="2057586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hthoek 20"/>
            <p:cNvSpPr/>
            <p:nvPr/>
          </p:nvSpPr>
          <p:spPr>
            <a:xfrm>
              <a:off x="5942003" y="2244081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</a:p>
          </p:txBody>
        </p:sp>
        <p:sp>
          <p:nvSpPr>
            <p:cNvPr id="22" name="Rechthoek 21"/>
            <p:cNvSpPr/>
            <p:nvPr/>
          </p:nvSpPr>
          <p:spPr>
            <a:xfrm rot="3488200">
              <a:off x="6953417" y="2800745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2</a:t>
              </a:r>
            </a:p>
          </p:txBody>
        </p:sp>
        <p:sp>
          <p:nvSpPr>
            <p:cNvPr id="23" name="Rechthoek 22"/>
            <p:cNvSpPr/>
            <p:nvPr/>
          </p:nvSpPr>
          <p:spPr>
            <a:xfrm rot="18035112">
              <a:off x="6935354" y="3960905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</a:p>
          </p:txBody>
        </p:sp>
        <p:sp>
          <p:nvSpPr>
            <p:cNvPr id="24" name="Rechthoek 23"/>
            <p:cNvSpPr/>
            <p:nvPr/>
          </p:nvSpPr>
          <p:spPr>
            <a:xfrm>
              <a:off x="5939485" y="4574671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</a:p>
          </p:txBody>
        </p:sp>
        <p:sp>
          <p:nvSpPr>
            <p:cNvPr id="25" name="Rechthoek 24"/>
            <p:cNvSpPr/>
            <p:nvPr/>
          </p:nvSpPr>
          <p:spPr>
            <a:xfrm rot="3557076">
              <a:off x="4939669" y="3962501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</a:p>
          </p:txBody>
        </p:sp>
        <p:sp>
          <p:nvSpPr>
            <p:cNvPr id="26" name="Rechthoek 25"/>
            <p:cNvSpPr/>
            <p:nvPr/>
          </p:nvSpPr>
          <p:spPr>
            <a:xfrm rot="17966191">
              <a:off x="4925739" y="2812010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6</a:t>
              </a:r>
            </a:p>
          </p:txBody>
        </p:sp>
        <p:sp>
          <p:nvSpPr>
            <p:cNvPr id="27" name="Rechthoek 26"/>
            <p:cNvSpPr/>
            <p:nvPr/>
          </p:nvSpPr>
          <p:spPr>
            <a:xfrm>
              <a:off x="5378932" y="646766"/>
              <a:ext cx="1415847" cy="1307384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Benoemen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Beschrijven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Citeren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Definiëren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Herkennen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Navertellen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Noemen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Opsommen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Voorbeelden geven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Weergeven</a:t>
              </a:r>
            </a:p>
          </p:txBody>
        </p:sp>
        <p:sp>
          <p:nvSpPr>
            <p:cNvPr id="28" name="Rechthoek 27"/>
            <p:cNvSpPr/>
            <p:nvPr/>
          </p:nvSpPr>
          <p:spPr>
            <a:xfrm rot="17996521">
              <a:off x="7409968" y="3998414"/>
              <a:ext cx="1132408" cy="1280784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Beredeneren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Berekenen</a:t>
              </a: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Demonstreren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Formuleren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Laten zien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Oplossen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Uitvoeren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Veranderen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Voorspellen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Vormgeven</a:t>
              </a: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Rechthoek 28"/>
            <p:cNvSpPr/>
            <p:nvPr/>
          </p:nvSpPr>
          <p:spPr>
            <a:xfrm>
              <a:off x="5418044" y="5088069"/>
              <a:ext cx="1343322" cy="143592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Afleiden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Indelen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Kenmerken bepalen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Onderzoeken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Ontleden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Ordenen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Selecteren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Structureren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Verbanden leggen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Vergelijken</a:t>
              </a:r>
            </a:p>
          </p:txBody>
        </p:sp>
        <p:sp>
          <p:nvSpPr>
            <p:cNvPr id="30" name="Rechthoek 29"/>
            <p:cNvSpPr/>
            <p:nvPr/>
          </p:nvSpPr>
          <p:spPr>
            <a:xfrm rot="3583849">
              <a:off x="3643642" y="3983269"/>
              <a:ext cx="1132408" cy="1272132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Adviseren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Beargumenteren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Bekritiseren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Beoordelen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Concluderen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Controleren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Keuzes maken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Reflecteren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Verantwoorden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Waarderen</a:t>
              </a: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Rechthoek 30"/>
            <p:cNvSpPr/>
            <p:nvPr/>
          </p:nvSpPr>
          <p:spPr>
            <a:xfrm rot="17946595">
              <a:off x="3554066" y="1779144"/>
              <a:ext cx="1132408" cy="1301044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Adviseren Bedenken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Construeren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Fabriceren 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Maken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Opstellen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Ontwikkelen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Ontwerpen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Schrijven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Rapporteren</a:t>
              </a:r>
            </a:p>
          </p:txBody>
        </p:sp>
        <p:sp>
          <p:nvSpPr>
            <p:cNvPr id="32" name="Rechthoek 31"/>
            <p:cNvSpPr/>
            <p:nvPr/>
          </p:nvSpPr>
          <p:spPr>
            <a:xfrm>
              <a:off x="4712053" y="559339"/>
              <a:ext cx="2799947" cy="12704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19256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Relevante kennis uit het geheugen kunnen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ophalen en weergeven</a:t>
              </a:r>
            </a:p>
          </p:txBody>
        </p:sp>
        <p:sp>
          <p:nvSpPr>
            <p:cNvPr id="33" name="Rechthoek 32"/>
            <p:cNvSpPr/>
            <p:nvPr/>
          </p:nvSpPr>
          <p:spPr>
            <a:xfrm rot="3626453">
              <a:off x="6860982" y="1747269"/>
              <a:ext cx="2668224" cy="1127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77471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De betekenis van informatie begrijpen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en kunnen toelichten</a:t>
              </a:r>
            </a:p>
          </p:txBody>
        </p:sp>
        <p:sp>
          <p:nvSpPr>
            <p:cNvPr id="34" name="Rechthoek 33"/>
            <p:cNvSpPr/>
            <p:nvPr/>
          </p:nvSpPr>
          <p:spPr>
            <a:xfrm rot="17935513">
              <a:off x="2650709" y="1752465"/>
              <a:ext cx="2668224" cy="1127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77471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Informatie kunnen samenvoegen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tot iets nieuws</a:t>
              </a:r>
            </a:p>
          </p:txBody>
        </p:sp>
        <p:sp>
          <p:nvSpPr>
            <p:cNvPr id="35" name="Rechthoek 34"/>
            <p:cNvSpPr/>
            <p:nvPr/>
          </p:nvSpPr>
          <p:spPr>
            <a:xfrm>
              <a:off x="4748526" y="5437985"/>
              <a:ext cx="2668224" cy="1127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Informatie kunnen onderscheiden in delen,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 relatie tot elkaar en tot een geheel</a:t>
              </a:r>
            </a:p>
          </p:txBody>
        </p:sp>
        <p:sp>
          <p:nvSpPr>
            <p:cNvPr id="36" name="Rechthoek 35"/>
            <p:cNvSpPr/>
            <p:nvPr/>
          </p:nvSpPr>
          <p:spPr>
            <a:xfrm rot="18005726">
              <a:off x="6872452" y="4188093"/>
              <a:ext cx="2668224" cy="1127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Informatie in een nieuwe situatie kunnen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gebruiken om een probleem op te lossen</a:t>
              </a:r>
            </a:p>
          </p:txBody>
        </p:sp>
        <p:sp>
          <p:nvSpPr>
            <p:cNvPr id="37" name="Rechthoek 36"/>
            <p:cNvSpPr/>
            <p:nvPr/>
          </p:nvSpPr>
          <p:spPr>
            <a:xfrm rot="3654088">
              <a:off x="2501801" y="4176574"/>
              <a:ext cx="2928592" cy="1127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Informatie kunnen beoordelen en besluiten kunnen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nemen  op grond van criteria en standaarden</a:t>
              </a:r>
            </a:p>
          </p:txBody>
        </p:sp>
        <p:sp>
          <p:nvSpPr>
            <p:cNvPr id="38" name="Rechthoek 37"/>
            <p:cNvSpPr/>
            <p:nvPr/>
          </p:nvSpPr>
          <p:spPr>
            <a:xfrm rot="3653506">
              <a:off x="7470932" y="1783232"/>
              <a:ext cx="1132408" cy="125664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Aantonen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Illustreren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Karakteriseren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Onderbouwen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Samenvatten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Schetsen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Toelichten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Uitleggen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Verhelderen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Verklaren</a:t>
              </a:r>
            </a:p>
          </p:txBody>
        </p:sp>
        <p:cxnSp>
          <p:nvCxnSpPr>
            <p:cNvPr id="39" name="Rechte verbindingslijn 38"/>
            <p:cNvCxnSpPr>
              <a:stCxn id="8" idx="2"/>
            </p:cNvCxnSpPr>
            <p:nvPr/>
          </p:nvCxnSpPr>
          <p:spPr>
            <a:xfrm flipV="1">
              <a:off x="6530471" y="693501"/>
              <a:ext cx="1183506" cy="2064529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/>
            <p:cNvCxnSpPr>
              <a:endCxn id="7" idx="4"/>
            </p:cNvCxnSpPr>
            <p:nvPr/>
          </p:nvCxnSpPr>
          <p:spPr>
            <a:xfrm flipH="1" flipV="1">
              <a:off x="6527236" y="4320123"/>
              <a:ext cx="1156022" cy="2086454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>
              <a:stCxn id="9" idx="4"/>
              <a:endCxn id="4" idx="6"/>
            </p:cNvCxnSpPr>
            <p:nvPr/>
          </p:nvCxnSpPr>
          <p:spPr>
            <a:xfrm flipV="1">
              <a:off x="6981667" y="3538012"/>
              <a:ext cx="2372853" cy="4664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hthoek 41"/>
            <p:cNvSpPr/>
            <p:nvPr/>
          </p:nvSpPr>
          <p:spPr>
            <a:xfrm>
              <a:off x="5194782" y="3415552"/>
              <a:ext cx="1795184" cy="25193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Gereviseerde cognitieve taxonomie</a:t>
              </a:r>
            </a:p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van Bloom</a:t>
              </a:r>
            </a:p>
          </p:txBody>
        </p:sp>
      </p:grpSp>
      <p:grpSp>
        <p:nvGrpSpPr>
          <p:cNvPr id="52" name="Groep 51"/>
          <p:cNvGrpSpPr/>
          <p:nvPr/>
        </p:nvGrpSpPr>
        <p:grpSpPr>
          <a:xfrm>
            <a:off x="81919" y="185745"/>
            <a:ext cx="1854034" cy="524099"/>
            <a:chOff x="81919" y="185745"/>
            <a:chExt cx="1854034" cy="524099"/>
          </a:xfrm>
        </p:grpSpPr>
        <p:grpSp>
          <p:nvGrpSpPr>
            <p:cNvPr id="53" name="Groep 52"/>
            <p:cNvGrpSpPr>
              <a:grpSpLocks noChangeAspect="1"/>
            </p:cNvGrpSpPr>
            <p:nvPr/>
          </p:nvGrpSpPr>
          <p:grpSpPr>
            <a:xfrm>
              <a:off x="183038" y="185745"/>
              <a:ext cx="1637023" cy="297431"/>
              <a:chOff x="2922351" y="936294"/>
              <a:chExt cx="6809914" cy="1237292"/>
            </a:xfrm>
          </p:grpSpPr>
          <p:pic>
            <p:nvPicPr>
              <p:cNvPr id="55" name="Afbeelding 5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44334" y="936296"/>
                <a:ext cx="4187931" cy="1237290"/>
              </a:xfrm>
              <a:prstGeom prst="rect">
                <a:avLst/>
              </a:prstGeom>
            </p:spPr>
          </p:pic>
          <p:pic>
            <p:nvPicPr>
              <p:cNvPr id="56" name="Afbeelding 5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2351" y="936294"/>
                <a:ext cx="2660763" cy="1237291"/>
              </a:xfrm>
              <a:prstGeom prst="rect">
                <a:avLst/>
              </a:prstGeom>
            </p:spPr>
          </p:pic>
        </p:grpSp>
        <p:sp>
          <p:nvSpPr>
            <p:cNvPr id="54" name="Tekstvak 53"/>
            <p:cNvSpPr txBox="1"/>
            <p:nvPr/>
          </p:nvSpPr>
          <p:spPr>
            <a:xfrm>
              <a:off x="81919" y="494400"/>
              <a:ext cx="18540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www.</a:t>
              </a:r>
              <a:r>
                <a:rPr lang="nl-NL" sz="800" spc="8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toetsen-beoordelen</a:t>
              </a:r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.nl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361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ep 36"/>
          <p:cNvGrpSpPr/>
          <p:nvPr/>
        </p:nvGrpSpPr>
        <p:grpSpPr>
          <a:xfrm>
            <a:off x="1306729" y="163729"/>
            <a:ext cx="6530543" cy="6530543"/>
            <a:chOff x="2823977" y="272740"/>
            <a:chExt cx="6530543" cy="6530543"/>
          </a:xfrm>
        </p:grpSpPr>
        <p:sp>
          <p:nvSpPr>
            <p:cNvPr id="4" name="Ovaal 3"/>
            <p:cNvSpPr>
              <a:spLocks noChangeAspect="1"/>
            </p:cNvSpPr>
            <p:nvPr/>
          </p:nvSpPr>
          <p:spPr>
            <a:xfrm>
              <a:off x="2823977" y="272740"/>
              <a:ext cx="6530543" cy="6530543"/>
            </a:xfrm>
            <a:prstGeom prst="ellips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Rechthoek 4"/>
            <p:cNvSpPr/>
            <p:nvPr/>
          </p:nvSpPr>
          <p:spPr>
            <a:xfrm>
              <a:off x="5559337" y="2607945"/>
              <a:ext cx="1085948" cy="25193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05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Ontvangen</a:t>
              </a:r>
            </a:p>
          </p:txBody>
        </p:sp>
        <p:sp>
          <p:nvSpPr>
            <p:cNvPr id="6" name="Rechthoek 5"/>
            <p:cNvSpPr/>
            <p:nvPr/>
          </p:nvSpPr>
          <p:spPr>
            <a:xfrm rot="4282683">
              <a:off x="6507115" y="3213797"/>
              <a:ext cx="839337" cy="25363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Reageren</a:t>
              </a:r>
            </a:p>
          </p:txBody>
        </p:sp>
        <p:sp>
          <p:nvSpPr>
            <p:cNvPr id="7" name="Rechthoek 6"/>
            <p:cNvSpPr/>
            <p:nvPr/>
          </p:nvSpPr>
          <p:spPr>
            <a:xfrm rot="19443252">
              <a:off x="6071663" y="4177035"/>
              <a:ext cx="1058921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Waarderen</a:t>
              </a:r>
            </a:p>
          </p:txBody>
        </p:sp>
        <p:sp>
          <p:nvSpPr>
            <p:cNvPr id="8" name="Rechthoek 7"/>
            <p:cNvSpPr/>
            <p:nvPr/>
          </p:nvSpPr>
          <p:spPr>
            <a:xfrm rot="2151795">
              <a:off x="5098549" y="4173013"/>
              <a:ext cx="950134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Organiseren</a:t>
              </a:r>
            </a:p>
          </p:txBody>
        </p:sp>
        <p:sp>
          <p:nvSpPr>
            <p:cNvPr id="9" name="Rechthoek 8"/>
            <p:cNvSpPr/>
            <p:nvPr/>
          </p:nvSpPr>
          <p:spPr>
            <a:xfrm rot="17267508">
              <a:off x="4717249" y="3217556"/>
              <a:ext cx="1118284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Karakteriseren</a:t>
              </a:r>
            </a:p>
          </p:txBody>
        </p:sp>
        <p:cxnSp>
          <p:nvCxnSpPr>
            <p:cNvPr id="10" name="Rechte verbindingslijn 9"/>
            <p:cNvCxnSpPr>
              <a:endCxn id="35" idx="4"/>
            </p:cNvCxnSpPr>
            <p:nvPr/>
          </p:nvCxnSpPr>
          <p:spPr>
            <a:xfrm flipV="1">
              <a:off x="2991388" y="3884202"/>
              <a:ext cx="2224007" cy="710837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>
              <a:endCxn id="36" idx="4"/>
            </p:cNvCxnSpPr>
            <p:nvPr/>
          </p:nvCxnSpPr>
          <p:spPr>
            <a:xfrm>
              <a:off x="4130112" y="906060"/>
              <a:ext cx="1426167" cy="1950828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>
              <a:stCxn id="4" idx="4"/>
              <a:endCxn id="35" idx="2"/>
            </p:cNvCxnSpPr>
            <p:nvPr/>
          </p:nvCxnSpPr>
          <p:spPr>
            <a:xfrm flipV="1">
              <a:off x="6089249" y="4515581"/>
              <a:ext cx="2365" cy="2287702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hoek 12"/>
            <p:cNvSpPr/>
            <p:nvPr/>
          </p:nvSpPr>
          <p:spPr>
            <a:xfrm>
              <a:off x="5952475" y="2141546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</a:p>
          </p:txBody>
        </p:sp>
        <p:sp>
          <p:nvSpPr>
            <p:cNvPr id="14" name="Rechthoek 13"/>
            <p:cNvSpPr/>
            <p:nvPr/>
          </p:nvSpPr>
          <p:spPr>
            <a:xfrm rot="4152481">
              <a:off x="7129814" y="3055982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2</a:t>
              </a:r>
            </a:p>
          </p:txBody>
        </p:sp>
        <p:sp>
          <p:nvSpPr>
            <p:cNvPr id="15" name="Rechthoek 14"/>
            <p:cNvSpPr/>
            <p:nvPr/>
          </p:nvSpPr>
          <p:spPr>
            <a:xfrm rot="19484696">
              <a:off x="6711446" y="4467180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</a:p>
          </p:txBody>
        </p:sp>
        <p:sp>
          <p:nvSpPr>
            <p:cNvPr id="16" name="Rechthoek 15"/>
            <p:cNvSpPr/>
            <p:nvPr/>
          </p:nvSpPr>
          <p:spPr>
            <a:xfrm rot="2306479">
              <a:off x="5203571" y="4461935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</a:p>
          </p:txBody>
        </p:sp>
        <p:sp>
          <p:nvSpPr>
            <p:cNvPr id="17" name="Rechthoek 16"/>
            <p:cNvSpPr/>
            <p:nvPr/>
          </p:nvSpPr>
          <p:spPr>
            <a:xfrm rot="17320222">
              <a:off x="4757399" y="3058014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</a:p>
          </p:txBody>
        </p:sp>
        <p:sp>
          <p:nvSpPr>
            <p:cNvPr id="18" name="Rechthoek 17"/>
            <p:cNvSpPr/>
            <p:nvPr/>
          </p:nvSpPr>
          <p:spPr>
            <a:xfrm>
              <a:off x="5388553" y="648067"/>
              <a:ext cx="1415847" cy="121989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Aanhoren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Herkennen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Lezen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Luisteren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Onthouden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Opnemen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Volgen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Vragen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Zien</a:t>
              </a: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9" name="Rechthoek 18"/>
            <p:cNvSpPr/>
            <p:nvPr/>
          </p:nvSpPr>
          <p:spPr>
            <a:xfrm rot="19435676">
              <a:off x="6850944" y="4873804"/>
              <a:ext cx="1132408" cy="1067027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Argumenteren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Bekritiseren Debatteren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Overtuigen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Redeneren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Uitdagen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Uitleggen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Verdedigen</a:t>
              </a:r>
            </a:p>
          </p:txBody>
        </p:sp>
        <p:sp>
          <p:nvSpPr>
            <p:cNvPr id="20" name="Rechthoek 19"/>
            <p:cNvSpPr/>
            <p:nvPr/>
          </p:nvSpPr>
          <p:spPr>
            <a:xfrm rot="2145597">
              <a:off x="4215191" y="4865086"/>
              <a:ext cx="1132408" cy="108966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Beslissen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Kwalificeren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Kwantificeren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Ontdekken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Ontwikkelen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Prioriteren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Vergelijken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Verzoenen</a:t>
              </a:r>
            </a:p>
            <a:p>
              <a:pPr algn="ctr">
                <a:lnSpc>
                  <a:spcPts val="1000"/>
                </a:lnSpc>
              </a:pPr>
              <a:endParaRPr lang="nl-NL" sz="1100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chthoek 20"/>
            <p:cNvSpPr/>
            <p:nvPr/>
          </p:nvSpPr>
          <p:spPr>
            <a:xfrm rot="17332276">
              <a:off x="3085895" y="2348823"/>
              <a:ext cx="1663804" cy="109903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Afstand nemen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Consequent gedrag tonen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Eigen visie hebben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Gezag uitstralen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Heroverwegen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Open staan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Zelfstandig gedragen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Zichzelf zijn</a:t>
              </a:r>
            </a:p>
          </p:txBody>
        </p:sp>
        <p:sp>
          <p:nvSpPr>
            <p:cNvPr id="22" name="Rechthoek 21"/>
            <p:cNvSpPr/>
            <p:nvPr/>
          </p:nvSpPr>
          <p:spPr>
            <a:xfrm>
              <a:off x="4290343" y="573259"/>
              <a:ext cx="3597060" cy="200014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19256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Open staan voor anderen en voor meningen, luisteren,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passief opnemen, aantekeningen maken</a:t>
              </a:r>
            </a:p>
          </p:txBody>
        </p:sp>
        <p:sp>
          <p:nvSpPr>
            <p:cNvPr id="23" name="Rechthoek 22"/>
            <p:cNvSpPr/>
            <p:nvPr/>
          </p:nvSpPr>
          <p:spPr>
            <a:xfrm rot="4441743">
              <a:off x="6311763" y="2116055"/>
              <a:ext cx="3580605" cy="1722178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77471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Reageren op de omgeving, actief deelnemen aan discussies,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interesse tonen in meningen en in resultaten</a:t>
              </a:r>
            </a:p>
          </p:txBody>
        </p:sp>
        <p:sp>
          <p:nvSpPr>
            <p:cNvPr id="24" name="Rechthoek 23"/>
            <p:cNvSpPr/>
            <p:nvPr/>
          </p:nvSpPr>
          <p:spPr>
            <a:xfrm rot="17281011">
              <a:off x="2348460" y="1922720"/>
              <a:ext cx="3842995" cy="207201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77471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Karakteriseren en internaliseren van waarden in harmonie met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eigen waarden wat leidt tot consistent en authentiek gedrag</a:t>
              </a:r>
            </a:p>
          </p:txBody>
        </p:sp>
        <p:sp>
          <p:nvSpPr>
            <p:cNvPr id="25" name="Rechthoek 24"/>
            <p:cNvSpPr/>
            <p:nvPr/>
          </p:nvSpPr>
          <p:spPr>
            <a:xfrm rot="19447346">
              <a:off x="5433321" y="4212765"/>
              <a:ext cx="3659416" cy="19434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Accepteren van waarden en concepten, het ontwikkelen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van eigen voorkeuren en geven van uiting daaraan</a:t>
              </a:r>
            </a:p>
          </p:txBody>
        </p:sp>
        <p:sp>
          <p:nvSpPr>
            <p:cNvPr id="26" name="Rechthoek 25"/>
            <p:cNvSpPr/>
            <p:nvPr/>
          </p:nvSpPr>
          <p:spPr>
            <a:xfrm rot="2142960">
              <a:off x="3038181" y="4106868"/>
              <a:ext cx="3811178" cy="205951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Conceptualiseren van waarden en deze verbinden met 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persoonlijke waarden en concepten tot een harmonieus geheel</a:t>
              </a:r>
            </a:p>
          </p:txBody>
        </p:sp>
        <p:sp>
          <p:nvSpPr>
            <p:cNvPr id="27" name="Rechthoek 26"/>
            <p:cNvSpPr/>
            <p:nvPr/>
          </p:nvSpPr>
          <p:spPr>
            <a:xfrm rot="4308176">
              <a:off x="7641066" y="2294519"/>
              <a:ext cx="1132408" cy="125664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Citeren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Deelnemen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Discussiëren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Formuleren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Reageren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Redeneren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Schrijven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Uitvoeren</a:t>
              </a:r>
            </a:p>
          </p:txBody>
        </p:sp>
        <p:cxnSp>
          <p:nvCxnSpPr>
            <p:cNvPr id="28" name="Rechte verbindingslijn 27"/>
            <p:cNvCxnSpPr>
              <a:stCxn id="33" idx="2"/>
            </p:cNvCxnSpPr>
            <p:nvPr/>
          </p:nvCxnSpPr>
          <p:spPr>
            <a:xfrm flipV="1">
              <a:off x="6637834" y="911596"/>
              <a:ext cx="1390018" cy="1954093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>
              <a:stCxn id="34" idx="2"/>
            </p:cNvCxnSpPr>
            <p:nvPr/>
          </p:nvCxnSpPr>
          <p:spPr>
            <a:xfrm>
              <a:off x="6974757" y="3884717"/>
              <a:ext cx="2197292" cy="724507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hthoek 29"/>
            <p:cNvSpPr/>
            <p:nvPr/>
          </p:nvSpPr>
          <p:spPr>
            <a:xfrm>
              <a:off x="5204719" y="3131251"/>
              <a:ext cx="1795184" cy="80901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Affectieve</a:t>
              </a:r>
            </a:p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taxonomie</a:t>
              </a:r>
            </a:p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van Krathwohl, Bloom en Masia</a:t>
              </a:r>
            </a:p>
          </p:txBody>
        </p:sp>
        <p:sp>
          <p:nvSpPr>
            <p:cNvPr id="31" name="Regelmatige vijfhoek 4"/>
            <p:cNvSpPr/>
            <p:nvPr/>
          </p:nvSpPr>
          <p:spPr>
            <a:xfrm rot="10800000">
              <a:off x="5220001" y="2861807"/>
              <a:ext cx="1746000" cy="1656000"/>
            </a:xfrm>
            <a:prstGeom prst="pentagon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Gelijkbenige driehoek 31"/>
            <p:cNvSpPr>
              <a:spLocks/>
            </p:cNvSpPr>
            <p:nvPr/>
          </p:nvSpPr>
          <p:spPr>
            <a:xfrm>
              <a:off x="5552509" y="1924141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Gelijkbenige driehoek 32"/>
            <p:cNvSpPr>
              <a:spLocks/>
            </p:cNvSpPr>
            <p:nvPr/>
          </p:nvSpPr>
          <p:spPr>
            <a:xfrm rot="4319789">
              <a:off x="6709820" y="2766602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Gelijkbenige driehoek 33"/>
            <p:cNvSpPr>
              <a:spLocks/>
            </p:cNvSpPr>
            <p:nvPr/>
          </p:nvSpPr>
          <p:spPr>
            <a:xfrm rot="8649339">
              <a:off x="6271081" y="4112299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Gelijkbenige driehoek 34"/>
            <p:cNvSpPr>
              <a:spLocks/>
            </p:cNvSpPr>
            <p:nvPr/>
          </p:nvSpPr>
          <p:spPr>
            <a:xfrm rot="12946527">
              <a:off x="4839907" y="4111587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Gelijkbenige driehoek 35"/>
            <p:cNvSpPr>
              <a:spLocks/>
            </p:cNvSpPr>
            <p:nvPr/>
          </p:nvSpPr>
          <p:spPr>
            <a:xfrm rot="17278246">
              <a:off x="4404504" y="2758151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81919" y="185745"/>
            <a:ext cx="1854034" cy="524099"/>
            <a:chOff x="81919" y="185745"/>
            <a:chExt cx="1854034" cy="524099"/>
          </a:xfrm>
        </p:grpSpPr>
        <p:grpSp>
          <p:nvGrpSpPr>
            <p:cNvPr id="42" name="Groep 41"/>
            <p:cNvGrpSpPr>
              <a:grpSpLocks noChangeAspect="1"/>
            </p:cNvGrpSpPr>
            <p:nvPr/>
          </p:nvGrpSpPr>
          <p:grpSpPr>
            <a:xfrm>
              <a:off x="183038" y="185745"/>
              <a:ext cx="1637023" cy="297431"/>
              <a:chOff x="2922351" y="936294"/>
              <a:chExt cx="6809914" cy="1237292"/>
            </a:xfrm>
          </p:grpSpPr>
          <p:pic>
            <p:nvPicPr>
              <p:cNvPr id="44" name="Afbeelding 4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44334" y="936296"/>
                <a:ext cx="4187931" cy="1237290"/>
              </a:xfrm>
              <a:prstGeom prst="rect">
                <a:avLst/>
              </a:prstGeom>
            </p:spPr>
          </p:pic>
          <p:pic>
            <p:nvPicPr>
              <p:cNvPr id="45" name="Afbeelding 4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2351" y="936294"/>
                <a:ext cx="2660763" cy="1237291"/>
              </a:xfrm>
              <a:prstGeom prst="rect">
                <a:avLst/>
              </a:prstGeom>
            </p:spPr>
          </p:pic>
        </p:grpSp>
        <p:sp>
          <p:nvSpPr>
            <p:cNvPr id="43" name="Tekstvak 42"/>
            <p:cNvSpPr txBox="1"/>
            <p:nvPr/>
          </p:nvSpPr>
          <p:spPr>
            <a:xfrm>
              <a:off x="81919" y="494400"/>
              <a:ext cx="18540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www.</a:t>
              </a:r>
              <a:r>
                <a:rPr lang="nl-NL" sz="800" spc="8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toetsen-beoordelen</a:t>
              </a:r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.nl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77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ep 36"/>
          <p:cNvGrpSpPr/>
          <p:nvPr/>
        </p:nvGrpSpPr>
        <p:grpSpPr>
          <a:xfrm>
            <a:off x="1306729" y="163729"/>
            <a:ext cx="6530543" cy="6530543"/>
            <a:chOff x="2823977" y="272740"/>
            <a:chExt cx="6530543" cy="6530543"/>
          </a:xfrm>
        </p:grpSpPr>
        <p:sp>
          <p:nvSpPr>
            <p:cNvPr id="4" name="Ovaal 3"/>
            <p:cNvSpPr>
              <a:spLocks noChangeAspect="1"/>
            </p:cNvSpPr>
            <p:nvPr/>
          </p:nvSpPr>
          <p:spPr>
            <a:xfrm>
              <a:off x="2823977" y="272740"/>
              <a:ext cx="6530543" cy="6530543"/>
            </a:xfrm>
            <a:prstGeom prst="ellips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Rechthoek 4"/>
            <p:cNvSpPr/>
            <p:nvPr/>
          </p:nvSpPr>
          <p:spPr>
            <a:xfrm>
              <a:off x="5559337" y="2607945"/>
              <a:ext cx="1085948" cy="25193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05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Imiteren</a:t>
              </a:r>
            </a:p>
          </p:txBody>
        </p:sp>
        <p:sp>
          <p:nvSpPr>
            <p:cNvPr id="6" name="Rechthoek 5"/>
            <p:cNvSpPr/>
            <p:nvPr/>
          </p:nvSpPr>
          <p:spPr>
            <a:xfrm rot="4282683">
              <a:off x="6507115" y="3213797"/>
              <a:ext cx="839337" cy="25363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Oefenen</a:t>
              </a:r>
            </a:p>
          </p:txBody>
        </p:sp>
        <p:sp>
          <p:nvSpPr>
            <p:cNvPr id="7" name="Rechthoek 6"/>
            <p:cNvSpPr/>
            <p:nvPr/>
          </p:nvSpPr>
          <p:spPr>
            <a:xfrm rot="19443252">
              <a:off x="6071663" y="4177035"/>
              <a:ext cx="1058921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Verfijnen</a:t>
              </a:r>
            </a:p>
          </p:txBody>
        </p:sp>
        <p:sp>
          <p:nvSpPr>
            <p:cNvPr id="8" name="Rechthoek 7"/>
            <p:cNvSpPr/>
            <p:nvPr/>
          </p:nvSpPr>
          <p:spPr>
            <a:xfrm rot="2151795">
              <a:off x="5098549" y="4173013"/>
              <a:ext cx="950134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Combineren</a:t>
              </a:r>
            </a:p>
          </p:txBody>
        </p:sp>
        <p:sp>
          <p:nvSpPr>
            <p:cNvPr id="9" name="Rechthoek 8"/>
            <p:cNvSpPr/>
            <p:nvPr/>
          </p:nvSpPr>
          <p:spPr>
            <a:xfrm rot="17267508">
              <a:off x="4717249" y="3217556"/>
              <a:ext cx="1118284" cy="23526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Automatiseren</a:t>
              </a:r>
            </a:p>
          </p:txBody>
        </p:sp>
        <p:cxnSp>
          <p:nvCxnSpPr>
            <p:cNvPr id="10" name="Rechte verbindingslijn 9"/>
            <p:cNvCxnSpPr>
              <a:endCxn id="35" idx="4"/>
            </p:cNvCxnSpPr>
            <p:nvPr/>
          </p:nvCxnSpPr>
          <p:spPr>
            <a:xfrm flipV="1">
              <a:off x="2991388" y="3884202"/>
              <a:ext cx="2224007" cy="710837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>
              <a:endCxn id="36" idx="4"/>
            </p:cNvCxnSpPr>
            <p:nvPr/>
          </p:nvCxnSpPr>
          <p:spPr>
            <a:xfrm>
              <a:off x="4130112" y="906060"/>
              <a:ext cx="1426167" cy="1950828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>
              <a:stCxn id="4" idx="4"/>
              <a:endCxn id="35" idx="2"/>
            </p:cNvCxnSpPr>
            <p:nvPr/>
          </p:nvCxnSpPr>
          <p:spPr>
            <a:xfrm flipV="1">
              <a:off x="6089249" y="4515581"/>
              <a:ext cx="2365" cy="2287702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hoek 12"/>
            <p:cNvSpPr/>
            <p:nvPr/>
          </p:nvSpPr>
          <p:spPr>
            <a:xfrm>
              <a:off x="5952475" y="2141546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</a:p>
          </p:txBody>
        </p:sp>
        <p:sp>
          <p:nvSpPr>
            <p:cNvPr id="14" name="Rechthoek 13"/>
            <p:cNvSpPr/>
            <p:nvPr/>
          </p:nvSpPr>
          <p:spPr>
            <a:xfrm rot="4152481">
              <a:off x="7129814" y="3055982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2</a:t>
              </a:r>
            </a:p>
          </p:txBody>
        </p:sp>
        <p:sp>
          <p:nvSpPr>
            <p:cNvPr id="15" name="Rechthoek 14"/>
            <p:cNvSpPr/>
            <p:nvPr/>
          </p:nvSpPr>
          <p:spPr>
            <a:xfrm rot="19484696">
              <a:off x="6711446" y="4467180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</a:p>
          </p:txBody>
        </p:sp>
        <p:sp>
          <p:nvSpPr>
            <p:cNvPr id="16" name="Rechthoek 15"/>
            <p:cNvSpPr/>
            <p:nvPr/>
          </p:nvSpPr>
          <p:spPr>
            <a:xfrm rot="2306479">
              <a:off x="5203571" y="4461935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4</a:t>
              </a:r>
            </a:p>
          </p:txBody>
        </p:sp>
        <p:sp>
          <p:nvSpPr>
            <p:cNvPr id="17" name="Rechthoek 16"/>
            <p:cNvSpPr/>
            <p:nvPr/>
          </p:nvSpPr>
          <p:spPr>
            <a:xfrm rot="17320222">
              <a:off x="4757399" y="3058014"/>
              <a:ext cx="2880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</a:p>
          </p:txBody>
        </p:sp>
        <p:sp>
          <p:nvSpPr>
            <p:cNvPr id="18" name="Rechthoek 17"/>
            <p:cNvSpPr/>
            <p:nvPr/>
          </p:nvSpPr>
          <p:spPr>
            <a:xfrm>
              <a:off x="5395602" y="663944"/>
              <a:ext cx="1415847" cy="124673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Afkijken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Na doen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Observeren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Opnieuw beginnen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Proberen</a:t>
              </a:r>
            </a:p>
          </p:txBody>
        </p:sp>
        <p:sp>
          <p:nvSpPr>
            <p:cNvPr id="19" name="Rechthoek 18"/>
            <p:cNvSpPr/>
            <p:nvPr/>
          </p:nvSpPr>
          <p:spPr>
            <a:xfrm rot="19435676">
              <a:off x="6808102" y="4892176"/>
              <a:ext cx="1132408" cy="965169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Kalibreren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Polijsten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Verfijnen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Demonstreren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Voordoen</a:t>
              </a:r>
            </a:p>
          </p:txBody>
        </p:sp>
        <p:sp>
          <p:nvSpPr>
            <p:cNvPr id="20" name="Rechthoek 19"/>
            <p:cNvSpPr/>
            <p:nvPr/>
          </p:nvSpPr>
          <p:spPr>
            <a:xfrm rot="2145597">
              <a:off x="4184990" y="4881168"/>
              <a:ext cx="1132408" cy="109107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Aanpassen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Combineren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Modificeren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Samenvoegen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Uitbreiden</a:t>
              </a:r>
            </a:p>
          </p:txBody>
        </p:sp>
        <p:sp>
          <p:nvSpPr>
            <p:cNvPr id="21" name="Rechthoek 20"/>
            <p:cNvSpPr/>
            <p:nvPr/>
          </p:nvSpPr>
          <p:spPr>
            <a:xfrm rot="17271514">
              <a:off x="3227939" y="2451904"/>
              <a:ext cx="1663804" cy="952390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Automatiseren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Internaliseren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Ontwerpen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Ontwikkelen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Uitvinden</a:t>
              </a:r>
            </a:p>
          </p:txBody>
        </p:sp>
        <p:sp>
          <p:nvSpPr>
            <p:cNvPr id="22" name="Rechthoek 21"/>
            <p:cNvSpPr/>
            <p:nvPr/>
          </p:nvSpPr>
          <p:spPr>
            <a:xfrm>
              <a:off x="4290343" y="573259"/>
              <a:ext cx="3597060" cy="188325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884702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Een vaardigheid observeren en die na proberen te doen, waarbij 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geaccepteerd wordt dat het resultaat nog niet goed is</a:t>
              </a:r>
            </a:p>
          </p:txBody>
        </p:sp>
        <p:sp>
          <p:nvSpPr>
            <p:cNvPr id="23" name="Rechthoek 22"/>
            <p:cNvSpPr/>
            <p:nvPr/>
          </p:nvSpPr>
          <p:spPr>
            <a:xfrm rot="4482032">
              <a:off x="6264143" y="2079712"/>
              <a:ext cx="3580605" cy="182091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828855"/>
                </a:avLst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Verbeteren van de vaardigheid door lessen te volgen, 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instructies te krijgen of door erover te lezen en te oefenen</a:t>
              </a:r>
            </a:p>
          </p:txBody>
        </p:sp>
        <p:sp>
          <p:nvSpPr>
            <p:cNvPr id="24" name="Rechthoek 23"/>
            <p:cNvSpPr/>
            <p:nvPr/>
          </p:nvSpPr>
          <p:spPr>
            <a:xfrm rot="17173106">
              <a:off x="2661490" y="1910216"/>
              <a:ext cx="3842995" cy="237755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Up">
                <a:avLst>
                  <a:gd name="adj" fmla="val 11577471"/>
                </a:avLst>
              </a:prstTxWarp>
              <a:spAutoFit/>
            </a:bodyPr>
            <a:lstStyle/>
            <a:p>
              <a:pPr algn="ctr"/>
              <a:r>
                <a:rPr lang="nl-NL" sz="1100" b="1" dirty="0" err="1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Doorontwikkelen</a:t>
              </a:r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 van de vaardigheid waardoor deze geheel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geautomatiseerd en onbewust plaats vindt en er ruimte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ontstaat voor nieuwe ontwikkelingen</a:t>
              </a:r>
            </a:p>
          </p:txBody>
        </p:sp>
        <p:sp>
          <p:nvSpPr>
            <p:cNvPr id="25" name="Rechthoek 24"/>
            <p:cNvSpPr/>
            <p:nvPr/>
          </p:nvSpPr>
          <p:spPr>
            <a:xfrm rot="19414032">
              <a:off x="5348034" y="4019144"/>
              <a:ext cx="3659416" cy="2008418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Verfijnen van de vaardigheid totdat deze zelfstandig op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een hoog niveau kan worden uitgevoerd  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worden gedemonstreerd aan anderen</a:t>
              </a:r>
            </a:p>
          </p:txBody>
        </p:sp>
        <p:sp>
          <p:nvSpPr>
            <p:cNvPr id="26" name="Rechthoek 25"/>
            <p:cNvSpPr/>
            <p:nvPr/>
          </p:nvSpPr>
          <p:spPr>
            <a:xfrm rot="2142960">
              <a:off x="3018852" y="4217046"/>
              <a:ext cx="3811178" cy="1911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Toevoegen van nieuwe vaardigheden en/of nieuwe aspecten</a:t>
              </a:r>
            </a:p>
            <a:p>
              <a:pPr algn="ctr"/>
              <a:r>
                <a:rPr lang="nl-NL" sz="11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waardoor iets nieuws en eigens wordt verkregen</a:t>
              </a:r>
            </a:p>
          </p:txBody>
        </p:sp>
        <p:sp>
          <p:nvSpPr>
            <p:cNvPr id="27" name="Rechthoek 26"/>
            <p:cNvSpPr/>
            <p:nvPr/>
          </p:nvSpPr>
          <p:spPr>
            <a:xfrm rot="4324762">
              <a:off x="7694419" y="2319433"/>
              <a:ext cx="1132408" cy="1163881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Herhalen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Oefenen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Overdoen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Repeteren</a:t>
              </a:r>
            </a:p>
            <a:p>
              <a:pPr algn="ctr">
                <a:lnSpc>
                  <a:spcPts val="1000"/>
                </a:lnSpc>
              </a:pPr>
              <a:r>
                <a:rPr lang="nl-NL" sz="1100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Trainen</a:t>
              </a:r>
            </a:p>
          </p:txBody>
        </p:sp>
        <p:cxnSp>
          <p:nvCxnSpPr>
            <p:cNvPr id="28" name="Rechte verbindingslijn 27"/>
            <p:cNvCxnSpPr>
              <a:stCxn id="33" idx="2"/>
            </p:cNvCxnSpPr>
            <p:nvPr/>
          </p:nvCxnSpPr>
          <p:spPr>
            <a:xfrm flipV="1">
              <a:off x="6637834" y="911596"/>
              <a:ext cx="1390018" cy="1954093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>
              <a:stCxn id="34" idx="2"/>
            </p:cNvCxnSpPr>
            <p:nvPr/>
          </p:nvCxnSpPr>
          <p:spPr>
            <a:xfrm>
              <a:off x="6974757" y="3884717"/>
              <a:ext cx="2197292" cy="724507"/>
            </a:xfrm>
            <a:prstGeom prst="line">
              <a:avLst/>
            </a:prstGeom>
            <a:ln w="12700">
              <a:solidFill>
                <a:srgbClr val="9B07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hthoek 29"/>
            <p:cNvSpPr/>
            <p:nvPr/>
          </p:nvSpPr>
          <p:spPr>
            <a:xfrm>
              <a:off x="5204719" y="3136861"/>
              <a:ext cx="1795184" cy="80901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Psychomotorische</a:t>
              </a:r>
            </a:p>
            <a:p>
              <a:pPr algn="ctr">
                <a:lnSpc>
                  <a:spcPts val="1400"/>
                </a:lnSpc>
              </a:pPr>
              <a:r>
                <a:rPr lang="nl-NL" sz="1400" b="1" dirty="0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taxonomie</a:t>
              </a:r>
            </a:p>
            <a:p>
              <a:pPr algn="ctr">
                <a:lnSpc>
                  <a:spcPts val="1400"/>
                </a:lnSpc>
              </a:pPr>
              <a:r>
                <a:rPr lang="nl-NL" sz="1400" b="1">
                  <a:solidFill>
                    <a:srgbClr val="9B111E"/>
                  </a:solidFill>
                  <a:latin typeface="Garamond" panose="02020404030301010803" pitchFamily="18" charset="0"/>
                  <a:ea typeface="Verdana" panose="020B0604030504040204" pitchFamily="34" charset="0"/>
                  <a:cs typeface="Verdana" panose="020B0604030504040204" pitchFamily="34" charset="0"/>
                </a:rPr>
                <a:t>van Dave</a:t>
              </a:r>
              <a:endParaRPr lang="nl-NL" sz="1400" b="1" dirty="0">
                <a:solidFill>
                  <a:srgbClr val="9B111E"/>
                </a:solidFill>
                <a:latin typeface="Garamond" panose="02020404030301010803" pitchFamily="18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Regelmatige vijfhoek 4"/>
            <p:cNvSpPr/>
            <p:nvPr/>
          </p:nvSpPr>
          <p:spPr>
            <a:xfrm rot="10800000">
              <a:off x="5220001" y="2861807"/>
              <a:ext cx="1746000" cy="1656000"/>
            </a:xfrm>
            <a:prstGeom prst="pentagon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Gelijkbenige driehoek 31"/>
            <p:cNvSpPr>
              <a:spLocks/>
            </p:cNvSpPr>
            <p:nvPr/>
          </p:nvSpPr>
          <p:spPr>
            <a:xfrm>
              <a:off x="5552509" y="1924141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Gelijkbenige driehoek 32"/>
            <p:cNvSpPr>
              <a:spLocks/>
            </p:cNvSpPr>
            <p:nvPr/>
          </p:nvSpPr>
          <p:spPr>
            <a:xfrm rot="4319789">
              <a:off x="6709820" y="2766602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Gelijkbenige driehoek 33"/>
            <p:cNvSpPr>
              <a:spLocks/>
            </p:cNvSpPr>
            <p:nvPr/>
          </p:nvSpPr>
          <p:spPr>
            <a:xfrm rot="8649339">
              <a:off x="6271081" y="4112299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Gelijkbenige driehoek 34"/>
            <p:cNvSpPr>
              <a:spLocks/>
            </p:cNvSpPr>
            <p:nvPr/>
          </p:nvSpPr>
          <p:spPr>
            <a:xfrm rot="12946527">
              <a:off x="4839907" y="4111587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Gelijkbenige driehoek 35"/>
            <p:cNvSpPr>
              <a:spLocks/>
            </p:cNvSpPr>
            <p:nvPr/>
          </p:nvSpPr>
          <p:spPr>
            <a:xfrm rot="17278246">
              <a:off x="4404504" y="2758151"/>
              <a:ext cx="1080000" cy="936000"/>
            </a:xfrm>
            <a:prstGeom prst="triangle">
              <a:avLst/>
            </a:prstGeom>
            <a:noFill/>
            <a:ln w="12700">
              <a:solidFill>
                <a:srgbClr val="9B11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Groep 41"/>
          <p:cNvGrpSpPr/>
          <p:nvPr/>
        </p:nvGrpSpPr>
        <p:grpSpPr>
          <a:xfrm>
            <a:off x="81919" y="185745"/>
            <a:ext cx="1854034" cy="524099"/>
            <a:chOff x="81919" y="185745"/>
            <a:chExt cx="1854034" cy="524099"/>
          </a:xfrm>
        </p:grpSpPr>
        <p:grpSp>
          <p:nvGrpSpPr>
            <p:cNvPr id="38" name="Groep 37"/>
            <p:cNvGrpSpPr>
              <a:grpSpLocks noChangeAspect="1"/>
            </p:cNvGrpSpPr>
            <p:nvPr/>
          </p:nvGrpSpPr>
          <p:grpSpPr>
            <a:xfrm>
              <a:off x="183038" y="185745"/>
              <a:ext cx="1637023" cy="297431"/>
              <a:chOff x="2922351" y="936294"/>
              <a:chExt cx="6809914" cy="1237292"/>
            </a:xfrm>
          </p:grpSpPr>
          <p:pic>
            <p:nvPicPr>
              <p:cNvPr id="39" name="Afbeelding 3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44334" y="936296"/>
                <a:ext cx="4187931" cy="1237290"/>
              </a:xfrm>
              <a:prstGeom prst="rect">
                <a:avLst/>
              </a:prstGeom>
            </p:spPr>
          </p:pic>
          <p:pic>
            <p:nvPicPr>
              <p:cNvPr id="40" name="Afbeelding 3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2351" y="936294"/>
                <a:ext cx="2660763" cy="1237291"/>
              </a:xfrm>
              <a:prstGeom prst="rect">
                <a:avLst/>
              </a:prstGeom>
            </p:spPr>
          </p:pic>
        </p:grpSp>
        <p:sp>
          <p:nvSpPr>
            <p:cNvPr id="41" name="Tekstvak 40"/>
            <p:cNvSpPr txBox="1"/>
            <p:nvPr/>
          </p:nvSpPr>
          <p:spPr>
            <a:xfrm>
              <a:off x="81919" y="494400"/>
              <a:ext cx="18540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www.</a:t>
              </a:r>
              <a:r>
                <a:rPr lang="nl-NL" sz="800" spc="8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toetsen-beoordelen</a:t>
              </a:r>
              <a:r>
                <a:rPr lang="nl-NL" sz="800" spc="70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.nl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0160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Bureau voor Toetsen &amp; Beoordelen">
      <a:dk1>
        <a:srgbClr val="404040"/>
      </a:dk1>
      <a:lt1>
        <a:srgbClr val="FFFFFF"/>
      </a:lt1>
      <a:dk2>
        <a:srgbClr val="404040"/>
      </a:dk2>
      <a:lt2>
        <a:srgbClr val="404040"/>
      </a:lt2>
      <a:accent1>
        <a:srgbClr val="9B111E"/>
      </a:accent1>
      <a:accent2>
        <a:srgbClr val="EC7C26"/>
      </a:accent2>
      <a:accent3>
        <a:srgbClr val="1C542D"/>
      </a:accent3>
      <a:accent4>
        <a:srgbClr val="A5A5A5"/>
      </a:accent4>
      <a:accent5>
        <a:srgbClr val="404040"/>
      </a:accent5>
      <a:accent6>
        <a:srgbClr val="FFFFFF"/>
      </a:accent6>
      <a:hlink>
        <a:srgbClr val="9B111E"/>
      </a:hlink>
      <a:folHlink>
        <a:srgbClr val="9B111E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494</Words>
  <Application>Microsoft Office PowerPoint</Application>
  <PresentationFormat>Diavoorstelling (4:3)</PresentationFormat>
  <Paragraphs>227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HMO BTB</dc:creator>
  <cp:lastModifiedBy>HMO BTB</cp:lastModifiedBy>
  <cp:revision>3</cp:revision>
  <dcterms:created xsi:type="dcterms:W3CDTF">2017-03-25T20:14:06Z</dcterms:created>
  <dcterms:modified xsi:type="dcterms:W3CDTF">2017-03-25T20:26:48Z</dcterms:modified>
</cp:coreProperties>
</file>